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0" r:id="rId3"/>
    <p:sldId id="282" r:id="rId4"/>
    <p:sldId id="288" r:id="rId5"/>
    <p:sldId id="283" r:id="rId6"/>
    <p:sldId id="285" r:id="rId7"/>
    <p:sldId id="284" r:id="rId8"/>
    <p:sldId id="287" r:id="rId9"/>
    <p:sldId id="305" r:id="rId10"/>
    <p:sldId id="290" r:id="rId11"/>
    <p:sldId id="292" r:id="rId12"/>
    <p:sldId id="295" r:id="rId13"/>
    <p:sldId id="296" r:id="rId14"/>
    <p:sldId id="297" r:id="rId15"/>
    <p:sldId id="298" r:id="rId16"/>
    <p:sldId id="299" r:id="rId17"/>
    <p:sldId id="301" r:id="rId18"/>
    <p:sldId id="302" r:id="rId19"/>
    <p:sldId id="303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05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B3A81-E9FD-4B57-A85C-096EE750D174}" type="datetimeFigureOut">
              <a:rPr lang="nb-NO" smtClean="0"/>
              <a:t>14.12.2015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F7E09-1631-4677-8874-F27E182F3E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905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Spør</a:t>
            </a:r>
            <a:r>
              <a:rPr lang="nb-NO" baseline="0" dirty="0" smtClean="0"/>
              <a:t> om elevene er vant til å gå dra på fest. Hender det at noen drikker alkohol der? Hva drikkes det i så fall mest av?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E09-1631-4677-8874-F27E182F3EA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1362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Gi</a:t>
            </a:r>
            <a:r>
              <a:rPr lang="nb-NO" baseline="0" dirty="0" smtClean="0"/>
              <a:t> elevene 3 min til å regne på dette. Dette er en fin måte å repetere algebra.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E09-1631-4677-8874-F27E182F3EA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879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E09-1631-4677-8874-F27E182F3EA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734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Hvis elevene ikke klarte å løse oppgaven kan du ta de stegvis gjennom de ulike trinnene i regneoperasjonen.</a:t>
            </a:r>
            <a:r>
              <a:rPr lang="nb-NO" baseline="0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E09-1631-4677-8874-F27E182F3EA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185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E09-1631-4677-8874-F27E182F3EA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8321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E09-1631-4677-8874-F27E182F3EA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5889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E09-1631-4677-8874-F27E182F3EA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5448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E09-1631-4677-8874-F27E182F3EA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246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E09-1631-4677-8874-F27E182F3EA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29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E09-1631-4677-8874-F27E182F3EA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247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E09-1631-4677-8874-F27E182F3EA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9168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Gi nå elevene tre</a:t>
            </a:r>
            <a:r>
              <a:rPr lang="nb-NO" baseline="0" dirty="0" smtClean="0"/>
              <a:t> minutter til å finne hvilket alternativ som har mest alkohol.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E09-1631-4677-8874-F27E182F3EA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53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E09-1631-4677-8874-F27E182F3EA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839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E09-1631-4677-8874-F27E182F3EA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193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Hvis elevene ikke klarte å finne mengden alkohol i sted, la de få nye 3 min for å finne mengden alkohol i ølet.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E09-1631-4677-8874-F27E182F3EA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9436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E09-1631-4677-8874-F27E182F3EA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20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C575-F72A-48D7-BBF2-EB74B4722847}" type="datetimeFigureOut">
              <a:rPr lang="nb-NO" smtClean="0"/>
              <a:t>14.12.2015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369A-1CC8-411F-94FC-917933387E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135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C575-F72A-48D7-BBF2-EB74B4722847}" type="datetimeFigureOut">
              <a:rPr lang="nb-NO" smtClean="0"/>
              <a:t>14.12.2015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369A-1CC8-411F-94FC-917933387E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11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C575-F72A-48D7-BBF2-EB74B4722847}" type="datetimeFigureOut">
              <a:rPr lang="nb-NO" smtClean="0"/>
              <a:t>14.12.2015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369A-1CC8-411F-94FC-917933387E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933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C575-F72A-48D7-BBF2-EB74B4722847}" type="datetimeFigureOut">
              <a:rPr lang="nb-NO" smtClean="0"/>
              <a:t>14.12.2015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369A-1CC8-411F-94FC-917933387E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733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C575-F72A-48D7-BBF2-EB74B4722847}" type="datetimeFigureOut">
              <a:rPr lang="nb-NO" smtClean="0"/>
              <a:t>14.12.2015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369A-1CC8-411F-94FC-917933387E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68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C575-F72A-48D7-BBF2-EB74B4722847}" type="datetimeFigureOut">
              <a:rPr lang="nb-NO" smtClean="0"/>
              <a:t>14.12.2015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369A-1CC8-411F-94FC-917933387E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71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C575-F72A-48D7-BBF2-EB74B4722847}" type="datetimeFigureOut">
              <a:rPr lang="nb-NO" smtClean="0"/>
              <a:t>14.12.2015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369A-1CC8-411F-94FC-917933387E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257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C575-F72A-48D7-BBF2-EB74B4722847}" type="datetimeFigureOut">
              <a:rPr lang="nb-NO" smtClean="0"/>
              <a:t>14.12.2015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369A-1CC8-411F-94FC-917933387E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872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C575-F72A-48D7-BBF2-EB74B4722847}" type="datetimeFigureOut">
              <a:rPr lang="nb-NO" smtClean="0"/>
              <a:t>14.12.2015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369A-1CC8-411F-94FC-917933387E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065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C575-F72A-48D7-BBF2-EB74B4722847}" type="datetimeFigureOut">
              <a:rPr lang="nb-NO" smtClean="0"/>
              <a:t>14.12.2015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369A-1CC8-411F-94FC-917933387E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745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C575-F72A-48D7-BBF2-EB74B4722847}" type="datetimeFigureOut">
              <a:rPr lang="nb-NO" smtClean="0"/>
              <a:t>14.12.2015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369A-1CC8-411F-94FC-917933387E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06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C575-F72A-48D7-BBF2-EB74B4722847}" type="datetimeFigureOut">
              <a:rPr lang="nb-NO" smtClean="0"/>
              <a:t>14.12.2015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0369A-1CC8-411F-94FC-917933387E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754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Hvilket alternativ har mest alkohol?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13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Hva må en boks øl koste for at </a:t>
            </a:r>
            <a:r>
              <a:rPr lang="nb-NO" dirty="0" smtClean="0"/>
              <a:t>alkoholen i vin og øl er like dyr?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521686" cy="2808312"/>
          </a:xfr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200939" cy="2851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Sylinder 6"/>
              <p:cNvSpPr txBox="1"/>
              <p:nvPr/>
            </p:nvSpPr>
            <p:spPr>
              <a:xfrm>
                <a:off x="179512" y="4587638"/>
                <a:ext cx="3466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𝑣𝑖𝑛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=10,125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7" name="TekstSylin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87638"/>
                <a:ext cx="3466846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163" t="-4444" b="-3555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7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må en boks øl koste for at alkoholen i vin og øl er like dyr?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085"/>
            <a:ext cx="4521686" cy="280831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Sylinder 7"/>
              <p:cNvSpPr txBox="1"/>
              <p:nvPr/>
            </p:nvSpPr>
            <p:spPr>
              <a:xfrm>
                <a:off x="179512" y="4587638"/>
                <a:ext cx="3663182" cy="1109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𝑣𝑖𝑛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=10,125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</m:oMath>
                  </m:oMathPara>
                </a14:m>
                <a:endParaRPr lang="nb-NO" b="0" dirty="0" smtClean="0"/>
              </a:p>
              <a:p>
                <a:pPr/>
                <a:r>
                  <a:rPr lang="nb-NO" b="0" dirty="0" smtClean="0"/>
                  <a:t/>
                </a:r>
                <a:br>
                  <a:rPr lang="nb-NO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𝑃𝑟𝑖𝑠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109,90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10,125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=10,85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8" name="TekstSylin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87638"/>
                <a:ext cx="3663182" cy="1109214"/>
              </a:xfrm>
              <a:prstGeom prst="rect">
                <a:avLst/>
              </a:prstGeom>
              <a:blipFill rotWithShape="0">
                <a:blip r:embed="rId4"/>
                <a:stretch>
                  <a:fillRect l="-2995" t="-10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kstSylinder 8"/>
          <p:cNvSpPr txBox="1"/>
          <p:nvPr/>
        </p:nvSpPr>
        <p:spPr>
          <a:xfrm>
            <a:off x="4700668" y="1727574"/>
            <a:ext cx="2120773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b="0" i="1" dirty="0" smtClean="0">
                <a:latin typeface="Cambria Math" panose="02040503050406030204" pitchFamily="18" charset="0"/>
              </a:rPr>
              <a:t>		ØL</a:t>
            </a:r>
            <a:br>
              <a:rPr lang="nb-NO" b="0" i="1" dirty="0" smtClean="0">
                <a:latin typeface="Cambria Math" panose="02040503050406030204" pitchFamily="18" charset="0"/>
              </a:rPr>
            </a:br>
            <a:r>
              <a:rPr lang="nb-NO" b="0" i="1" dirty="0" smtClean="0">
                <a:latin typeface="Cambria Math" panose="02040503050406030204" pitchFamily="18" charset="0"/>
              </a:rPr>
              <a:t/>
            </a:r>
            <a:br>
              <a:rPr lang="nb-NO" b="0" i="1" dirty="0" smtClean="0">
                <a:latin typeface="Cambria Math" panose="02040503050406030204" pitchFamily="18" charset="0"/>
              </a:rPr>
            </a:br>
            <a:endParaRPr lang="nb-NO" b="0" dirty="0" smtClean="0"/>
          </a:p>
          <a:p>
            <a:endParaRPr lang="nb-NO" b="0" dirty="0" smtClean="0"/>
          </a:p>
          <a:p>
            <a:endParaRPr lang="nb-NO" b="0" dirty="0" smtClean="0"/>
          </a:p>
        </p:txBody>
      </p:sp>
    </p:spTree>
    <p:extLst>
      <p:ext uri="{BB962C8B-B14F-4D97-AF65-F5344CB8AC3E}">
        <p14:creationId xmlns:p14="http://schemas.microsoft.com/office/powerpoint/2010/main" val="4602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må en boks øl koste for at alkoholen i vin og øl er like dyr?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085"/>
            <a:ext cx="4521686" cy="280831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Sylinder 8"/>
              <p:cNvSpPr txBox="1"/>
              <p:nvPr/>
            </p:nvSpPr>
            <p:spPr>
              <a:xfrm>
                <a:off x="4700668" y="1727574"/>
                <a:ext cx="4346959" cy="2180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nb-NO" b="0" i="1" dirty="0" smtClean="0">
                    <a:latin typeface="Cambria Math" panose="02040503050406030204" pitchFamily="18" charset="0"/>
                  </a:rPr>
                  <a:t>		ØL</a:t>
                </a:r>
                <a:br>
                  <a:rPr lang="nb-NO" b="0" i="1" dirty="0" smtClean="0">
                    <a:latin typeface="Cambria Math" panose="02040503050406030204" pitchFamily="18" charset="0"/>
                  </a:rPr>
                </a:br>
                <a:r>
                  <a:rPr lang="nb-NO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nb-NO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𝑏𝑜𝑘𝑠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9,2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=2,3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</m:oMath>
                  </m:oMathPara>
                </a14:m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r>
                  <a:rPr lang="nb-NO" b="0" dirty="0" smtClean="0"/>
                  <a:t/>
                </a:r>
                <a:br>
                  <a:rPr lang="nb-NO" b="0" dirty="0" smtClean="0"/>
                </a:br>
                <a:endParaRPr lang="nb-NO" b="0" dirty="0" smtClean="0"/>
              </a:p>
              <a:p>
                <a:endParaRPr lang="nb-NO" b="0" dirty="0" smtClean="0"/>
              </a:p>
              <a:p>
                <a:endParaRPr lang="nb-NO" b="0" dirty="0" smtClean="0"/>
              </a:p>
            </p:txBody>
          </p:sp>
        </mc:Choice>
        <mc:Fallback xmlns="">
          <p:sp>
            <p:nvSpPr>
              <p:cNvPr id="9" name="TekstSylin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668" y="1727574"/>
                <a:ext cx="4346959" cy="2180597"/>
              </a:xfrm>
              <a:prstGeom prst="rect">
                <a:avLst/>
              </a:prstGeom>
              <a:blipFill rotWithShape="0">
                <a:blip r:embed="rId4"/>
                <a:stretch>
                  <a:fillRect t="-39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Sylinder 6"/>
              <p:cNvSpPr txBox="1"/>
              <p:nvPr/>
            </p:nvSpPr>
            <p:spPr>
              <a:xfrm>
                <a:off x="179512" y="4587638"/>
                <a:ext cx="3663182" cy="1109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𝑣𝑖𝑛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=10,125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</m:oMath>
                  </m:oMathPara>
                </a14:m>
                <a:endParaRPr lang="nb-NO" b="0" dirty="0" smtClean="0"/>
              </a:p>
              <a:p>
                <a:pPr/>
                <a:r>
                  <a:rPr lang="nb-NO" b="0" dirty="0" smtClean="0"/>
                  <a:t/>
                </a:r>
                <a:br>
                  <a:rPr lang="nb-NO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𝑃𝑟𝑖𝑠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109,90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10,125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=10,85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7" name="TekstSylin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87638"/>
                <a:ext cx="3663182" cy="1109214"/>
              </a:xfrm>
              <a:prstGeom prst="rect">
                <a:avLst/>
              </a:prstGeom>
              <a:blipFill rotWithShape="0">
                <a:blip r:embed="rId5"/>
                <a:stretch>
                  <a:fillRect l="-2995" t="-10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6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må en boks øl koste for at alkoholen i vin og øl er like dyr?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085"/>
            <a:ext cx="4521686" cy="280831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Sylinder 8"/>
              <p:cNvSpPr txBox="1"/>
              <p:nvPr/>
            </p:nvSpPr>
            <p:spPr>
              <a:xfrm>
                <a:off x="4700668" y="1727574"/>
                <a:ext cx="4346959" cy="3032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nb-NO" b="0" i="1" dirty="0" smtClean="0">
                    <a:latin typeface="Cambria Math" panose="02040503050406030204" pitchFamily="18" charset="0"/>
                  </a:rPr>
                  <a:t>		ØL</a:t>
                </a:r>
                <a:br>
                  <a:rPr lang="nb-NO" b="0" i="1" dirty="0" smtClean="0">
                    <a:latin typeface="Cambria Math" panose="02040503050406030204" pitchFamily="18" charset="0"/>
                  </a:rPr>
                </a:br>
                <a:r>
                  <a:rPr lang="nb-NO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nb-NO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𝑏𝑜𝑘𝑠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9,2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=2,3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</m:oMath>
                  </m:oMathPara>
                </a14:m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/>
                <a:r>
                  <a:rPr lang="nb-NO" b="0" dirty="0" smtClean="0"/>
                  <a:t/>
                </a:r>
                <a:br>
                  <a:rPr lang="nb-NO" b="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𝑃𝑟𝑖𝑠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𝑃𝑟𝑖𝑠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𝑏𝑜𝑘𝑠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𝑀𝑒𝑛𝑔𝑑𝑒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𝑎𝑙𝑘𝑜h𝑜𝑙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𝑏𝑜𝑘𝑠</m:t>
                          </m:r>
                        </m:den>
                      </m:f>
                    </m:oMath>
                  </m:oMathPara>
                </a14:m>
                <a:endParaRPr lang="nb-NO" b="0" dirty="0" smtClean="0"/>
              </a:p>
              <a:p>
                <a:r>
                  <a:rPr lang="nb-NO" b="0" dirty="0" smtClean="0"/>
                  <a:t/>
                </a:r>
                <a:br>
                  <a:rPr lang="nb-NO" b="0" dirty="0" smtClean="0"/>
                </a:br>
                <a:endParaRPr lang="nb-NO" b="0" dirty="0" smtClean="0"/>
              </a:p>
              <a:p>
                <a:endParaRPr lang="nb-NO" b="0" dirty="0" smtClean="0"/>
              </a:p>
              <a:p>
                <a:endParaRPr lang="nb-NO" b="0" dirty="0" smtClean="0"/>
              </a:p>
            </p:txBody>
          </p:sp>
        </mc:Choice>
        <mc:Fallback xmlns="">
          <p:sp>
            <p:nvSpPr>
              <p:cNvPr id="9" name="TekstSylin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668" y="1727574"/>
                <a:ext cx="4346959" cy="3032112"/>
              </a:xfrm>
              <a:prstGeom prst="rect">
                <a:avLst/>
              </a:prstGeom>
              <a:blipFill rotWithShape="0">
                <a:blip r:embed="rId4"/>
                <a:stretch>
                  <a:fillRect t="-28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Sylinder 5"/>
              <p:cNvSpPr txBox="1"/>
              <p:nvPr/>
            </p:nvSpPr>
            <p:spPr>
              <a:xfrm>
                <a:off x="179512" y="4587638"/>
                <a:ext cx="3663182" cy="1109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𝑣𝑖𝑛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=10,125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</m:oMath>
                  </m:oMathPara>
                </a14:m>
                <a:endParaRPr lang="nb-NO" b="0" dirty="0" smtClean="0"/>
              </a:p>
              <a:p>
                <a:pPr/>
                <a:r>
                  <a:rPr lang="nb-NO" b="0" dirty="0" smtClean="0"/>
                  <a:t/>
                </a:r>
                <a:br>
                  <a:rPr lang="nb-NO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𝑃𝑟𝑖𝑠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109,90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10,125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=10,85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6" name="TekstSylin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87638"/>
                <a:ext cx="3663182" cy="1109214"/>
              </a:xfrm>
              <a:prstGeom prst="rect">
                <a:avLst/>
              </a:prstGeom>
              <a:blipFill rotWithShape="0">
                <a:blip r:embed="rId5"/>
                <a:stretch>
                  <a:fillRect l="-2995" t="-10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8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Hva må en boks øl koste for at alkoholen i vin og øl er like dyr?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085"/>
            <a:ext cx="4521686" cy="280831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Sylinder 8"/>
              <p:cNvSpPr txBox="1"/>
              <p:nvPr/>
            </p:nvSpPr>
            <p:spPr>
              <a:xfrm>
                <a:off x="4700668" y="1727574"/>
                <a:ext cx="4346959" cy="4141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nb-NO" b="0" i="1" dirty="0" smtClean="0">
                    <a:latin typeface="Cambria Math" panose="02040503050406030204" pitchFamily="18" charset="0"/>
                  </a:rPr>
                  <a:t>		ØL</a:t>
                </a:r>
                <a:br>
                  <a:rPr lang="nb-NO" b="0" i="1" dirty="0" smtClean="0">
                    <a:latin typeface="Cambria Math" panose="02040503050406030204" pitchFamily="18" charset="0"/>
                  </a:rPr>
                </a:br>
                <a:r>
                  <a:rPr lang="nb-NO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nb-NO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𝑏𝑜𝑘𝑠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9,2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=2,3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</m:oMath>
                  </m:oMathPara>
                </a14:m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/>
                <a:r>
                  <a:rPr lang="nb-NO" b="0" dirty="0" smtClean="0"/>
                  <a:t/>
                </a:r>
                <a:br>
                  <a:rPr lang="nb-NO" b="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𝑃𝑟𝑖𝑠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𝑃𝑟𝑖𝑠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𝑏𝑜𝑘𝑠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𝑀𝑒𝑛𝑔𝑑𝑒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𝑎𝑙𝑘𝑜h𝑜𝑙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𝑏𝑜𝑘𝑠</m:t>
                          </m:r>
                        </m:den>
                      </m:f>
                    </m:oMath>
                  </m:oMathPara>
                </a14:m>
                <a:endParaRPr lang="nb-NO" b="0" dirty="0" smtClean="0"/>
              </a:p>
              <a:p>
                <a:endParaRPr lang="nb-NO" b="0" dirty="0" smtClean="0"/>
              </a:p>
              <a:p>
                <a:pPr/>
                <a:r>
                  <a:rPr lang="nb-NO" b="0" dirty="0" smtClean="0"/>
                  <a:t/>
                </a:r>
                <a:br>
                  <a:rPr lang="nb-NO" b="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10,85=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𝑃𝑟𝑖𝑠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𝑏𝑜𝑘𝑠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den>
                      </m:f>
                    </m:oMath>
                  </m:oMathPara>
                </a14:m>
                <a:endParaRPr lang="nb-NO" b="0" dirty="0" smtClean="0"/>
              </a:p>
              <a:p>
                <a:r>
                  <a:rPr lang="nb-NO" b="0" dirty="0" smtClean="0"/>
                  <a:t/>
                </a:r>
                <a:br>
                  <a:rPr lang="nb-NO" b="0" dirty="0" smtClean="0"/>
                </a:br>
                <a:endParaRPr lang="nb-NO" b="0" dirty="0" smtClean="0"/>
              </a:p>
              <a:p>
                <a:endParaRPr lang="nb-NO" b="0" dirty="0" smtClean="0"/>
              </a:p>
              <a:p>
                <a:endParaRPr lang="nb-NO" b="0" dirty="0" smtClean="0"/>
              </a:p>
            </p:txBody>
          </p:sp>
        </mc:Choice>
        <mc:Fallback xmlns="">
          <p:sp>
            <p:nvSpPr>
              <p:cNvPr id="9" name="TekstSylin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668" y="1727574"/>
                <a:ext cx="4346959" cy="4141327"/>
              </a:xfrm>
              <a:prstGeom prst="rect">
                <a:avLst/>
              </a:prstGeom>
              <a:blipFill rotWithShape="0">
                <a:blip r:embed="rId4"/>
                <a:stretch>
                  <a:fillRect t="-205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Sylinder 5"/>
              <p:cNvSpPr txBox="1"/>
              <p:nvPr/>
            </p:nvSpPr>
            <p:spPr>
              <a:xfrm>
                <a:off x="179512" y="4587638"/>
                <a:ext cx="3663182" cy="1109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𝑣𝑖𝑛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=10,125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</m:oMath>
                  </m:oMathPara>
                </a14:m>
                <a:endParaRPr lang="nb-NO" b="0" dirty="0" smtClean="0"/>
              </a:p>
              <a:p>
                <a:pPr/>
                <a:r>
                  <a:rPr lang="nb-NO" b="0" dirty="0" smtClean="0"/>
                  <a:t/>
                </a:r>
                <a:br>
                  <a:rPr lang="nb-NO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𝑃𝑟𝑖𝑠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109,90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10,125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=10,85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6" name="TekstSylin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87638"/>
                <a:ext cx="3663182" cy="1109214"/>
              </a:xfrm>
              <a:prstGeom prst="rect">
                <a:avLst/>
              </a:prstGeom>
              <a:blipFill rotWithShape="0">
                <a:blip r:embed="rId5"/>
                <a:stretch>
                  <a:fillRect l="-2995" t="-10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8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må en boks øl koste for at alkoholen i vin og øl er like dyr?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085"/>
            <a:ext cx="4521686" cy="280831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Sylinder 8"/>
              <p:cNvSpPr txBox="1"/>
              <p:nvPr/>
            </p:nvSpPr>
            <p:spPr>
              <a:xfrm>
                <a:off x="4700668" y="1727574"/>
                <a:ext cx="4346959" cy="46953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nb-NO" b="0" i="1" dirty="0" smtClean="0">
                    <a:latin typeface="Cambria Math" panose="02040503050406030204" pitchFamily="18" charset="0"/>
                  </a:rPr>
                  <a:t>		ØL</a:t>
                </a:r>
                <a:br>
                  <a:rPr lang="nb-NO" b="0" i="1" dirty="0" smtClean="0">
                    <a:latin typeface="Cambria Math" panose="02040503050406030204" pitchFamily="18" charset="0"/>
                  </a:rPr>
                </a:br>
                <a:r>
                  <a:rPr lang="nb-NO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nb-NO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𝑏𝑜𝑘𝑠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9,2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=2,3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</m:oMath>
                  </m:oMathPara>
                </a14:m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/>
                <a:r>
                  <a:rPr lang="nb-NO" b="0" dirty="0" smtClean="0"/>
                  <a:t/>
                </a:r>
                <a:br>
                  <a:rPr lang="nb-NO" b="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𝑃𝑟𝑖𝑠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𝑃𝑟𝑖𝑠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𝑏𝑜𝑘𝑠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𝑀𝑒𝑛𝑔𝑑𝑒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𝑎𝑙𝑘𝑜h𝑜𝑙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𝑏𝑜𝑘𝑠</m:t>
                          </m:r>
                        </m:den>
                      </m:f>
                    </m:oMath>
                  </m:oMathPara>
                </a14:m>
                <a:endParaRPr lang="nb-NO" b="0" dirty="0" smtClean="0"/>
              </a:p>
              <a:p>
                <a:endParaRPr lang="nb-NO" b="0" dirty="0" smtClean="0"/>
              </a:p>
              <a:p>
                <a:pPr/>
                <a:r>
                  <a:rPr lang="nb-NO" b="0" dirty="0" smtClean="0"/>
                  <a:t/>
                </a:r>
                <a:br>
                  <a:rPr lang="nb-NO" b="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10,85=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𝑃𝑟𝑖𝑠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𝑏𝑜𝑘𝑠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den>
                      </m:f>
                    </m:oMath>
                  </m:oMathPara>
                </a14:m>
                <a:endParaRPr lang="nb-NO" b="0" dirty="0" smtClean="0"/>
              </a:p>
              <a:p>
                <a:pPr/>
                <a:r>
                  <a:rPr lang="nb-NO" b="0" dirty="0" smtClean="0"/>
                  <a:t/>
                </a:r>
                <a:br>
                  <a:rPr lang="nb-NO" b="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10,85⋅2,3=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𝑃𝑟𝑖𝑠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𝑏𝑜𝑘𝑠</m:t>
                      </m:r>
                    </m:oMath>
                  </m:oMathPara>
                </a14:m>
                <a:endParaRPr lang="nb-NO" b="0" dirty="0" smtClean="0"/>
              </a:p>
              <a:p>
                <a:endParaRPr lang="nb-NO" b="0" dirty="0" smtClean="0"/>
              </a:p>
              <a:p>
                <a:endParaRPr lang="nb-NO" b="0" dirty="0" smtClean="0"/>
              </a:p>
              <a:p>
                <a:endParaRPr lang="nb-NO" b="0" dirty="0" smtClean="0"/>
              </a:p>
              <a:p>
                <a:endParaRPr lang="nb-NO" b="0" dirty="0" smtClean="0"/>
              </a:p>
            </p:txBody>
          </p:sp>
        </mc:Choice>
        <mc:Fallback xmlns="">
          <p:sp>
            <p:nvSpPr>
              <p:cNvPr id="9" name="TekstSylin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668" y="1727574"/>
                <a:ext cx="4346959" cy="4695324"/>
              </a:xfrm>
              <a:prstGeom prst="rect">
                <a:avLst/>
              </a:prstGeom>
              <a:blipFill rotWithShape="0">
                <a:blip r:embed="rId4"/>
                <a:stretch>
                  <a:fillRect l="-1823" t="-181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Sylinder 5"/>
              <p:cNvSpPr txBox="1"/>
              <p:nvPr/>
            </p:nvSpPr>
            <p:spPr>
              <a:xfrm>
                <a:off x="179512" y="4587638"/>
                <a:ext cx="3663182" cy="1109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𝑣𝑖𝑛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=10,125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</m:oMath>
                  </m:oMathPara>
                </a14:m>
                <a:endParaRPr lang="nb-NO" b="0" dirty="0" smtClean="0"/>
              </a:p>
              <a:p>
                <a:pPr/>
                <a:r>
                  <a:rPr lang="nb-NO" b="0" dirty="0" smtClean="0"/>
                  <a:t/>
                </a:r>
                <a:br>
                  <a:rPr lang="nb-NO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𝑃𝑟𝑖𝑠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109,90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10,125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=10,85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6" name="TekstSylin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87638"/>
                <a:ext cx="3663182" cy="1109214"/>
              </a:xfrm>
              <a:prstGeom prst="rect">
                <a:avLst/>
              </a:prstGeom>
              <a:blipFill rotWithShape="0">
                <a:blip r:embed="rId5"/>
                <a:stretch>
                  <a:fillRect l="-2995" t="-10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4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må en boks øl koste for at alkoholen i vin og øl er like dyr?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085"/>
            <a:ext cx="4521686" cy="280831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Sylinder 8"/>
              <p:cNvSpPr txBox="1"/>
              <p:nvPr/>
            </p:nvSpPr>
            <p:spPr>
              <a:xfrm>
                <a:off x="4700668" y="1727574"/>
                <a:ext cx="4346959" cy="4972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nb-NO" b="0" i="1" dirty="0" smtClean="0">
                    <a:latin typeface="Cambria Math" panose="02040503050406030204" pitchFamily="18" charset="0"/>
                  </a:rPr>
                  <a:t>		ØL</a:t>
                </a:r>
                <a:br>
                  <a:rPr lang="nb-NO" b="0" i="1" dirty="0" smtClean="0">
                    <a:latin typeface="Cambria Math" panose="02040503050406030204" pitchFamily="18" charset="0"/>
                  </a:rPr>
                </a:br>
                <a:r>
                  <a:rPr lang="nb-NO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nb-NO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𝑏𝑜𝑘𝑠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9,2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=2,3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</m:oMath>
                  </m:oMathPara>
                </a14:m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/>
                <a:r>
                  <a:rPr lang="nb-NO" b="0" dirty="0" smtClean="0"/>
                  <a:t/>
                </a:r>
                <a:br>
                  <a:rPr lang="nb-NO" b="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𝑃𝑟𝑖𝑠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𝑃𝑟𝑖𝑠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𝑏𝑜𝑘𝑠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𝑀𝑒𝑛𝑔𝑑𝑒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𝑎𝑙𝑘𝑜h𝑜𝑙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𝑏𝑜𝑘𝑠</m:t>
                          </m:r>
                        </m:den>
                      </m:f>
                    </m:oMath>
                  </m:oMathPara>
                </a14:m>
                <a:endParaRPr lang="nb-NO" b="0" dirty="0" smtClean="0"/>
              </a:p>
              <a:p>
                <a:endParaRPr lang="nb-NO" b="0" dirty="0" smtClean="0"/>
              </a:p>
              <a:p>
                <a:pPr/>
                <a:r>
                  <a:rPr lang="nb-NO" b="0" dirty="0" smtClean="0"/>
                  <a:t/>
                </a:r>
                <a:br>
                  <a:rPr lang="nb-NO" b="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10,85=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𝑃𝑟𝑖𝑠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𝑏𝑜𝑘𝑠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den>
                      </m:f>
                    </m:oMath>
                  </m:oMathPara>
                </a14:m>
                <a:endParaRPr lang="nb-NO" b="0" dirty="0" smtClean="0"/>
              </a:p>
              <a:p>
                <a:pPr/>
                <a:r>
                  <a:rPr lang="nb-NO" b="0" dirty="0" smtClean="0"/>
                  <a:t/>
                </a:r>
                <a:br>
                  <a:rPr lang="nb-NO" b="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10,85⋅2,3=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𝑃𝑟𝑖𝑠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𝑏𝑜𝑘𝑠</m:t>
                      </m:r>
                    </m:oMath>
                  </m:oMathPara>
                </a14:m>
                <a:endParaRPr lang="nb-NO" b="0" dirty="0" smtClean="0"/>
              </a:p>
              <a:p>
                <a:endParaRPr lang="nb-NO" b="0" dirty="0" smtClean="0"/>
              </a:p>
              <a:p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𝑃𝑟𝑖𝑠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𝑏𝑜𝑘𝑠</m:t>
                    </m:r>
                  </m:oMath>
                </a14:m>
                <a:r>
                  <a:rPr lang="nb-NO" dirty="0" smtClean="0"/>
                  <a:t>=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10,85⋅2,3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=25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𝑘𝑟</m:t>
                    </m:r>
                  </m:oMath>
                </a14:m>
                <a:endParaRPr lang="nb-NO" dirty="0"/>
              </a:p>
              <a:p>
                <a:endParaRPr lang="nb-NO" b="0" dirty="0" smtClean="0"/>
              </a:p>
              <a:p>
                <a:endParaRPr lang="nb-NO" b="0" dirty="0" smtClean="0"/>
              </a:p>
              <a:p>
                <a:endParaRPr lang="nb-NO" b="0" dirty="0" smtClean="0"/>
              </a:p>
            </p:txBody>
          </p:sp>
        </mc:Choice>
        <mc:Fallback xmlns="">
          <p:sp>
            <p:nvSpPr>
              <p:cNvPr id="9" name="TekstSylin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668" y="1727574"/>
                <a:ext cx="4346959" cy="4972323"/>
              </a:xfrm>
              <a:prstGeom prst="rect">
                <a:avLst/>
              </a:prstGeom>
              <a:blipFill rotWithShape="0">
                <a:blip r:embed="rId4"/>
                <a:stretch>
                  <a:fillRect l="-1964" t="-171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Sylinder 5"/>
              <p:cNvSpPr txBox="1"/>
              <p:nvPr/>
            </p:nvSpPr>
            <p:spPr>
              <a:xfrm>
                <a:off x="179512" y="4587638"/>
                <a:ext cx="3663182" cy="1109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𝑣𝑖𝑛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=10,125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</m:oMath>
                  </m:oMathPara>
                </a14:m>
                <a:endParaRPr lang="nb-NO" b="0" dirty="0" smtClean="0"/>
              </a:p>
              <a:p>
                <a:pPr/>
                <a:r>
                  <a:rPr lang="nb-NO" b="0" dirty="0" smtClean="0"/>
                  <a:t/>
                </a:r>
                <a:br>
                  <a:rPr lang="nb-NO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𝑃𝑟𝑖𝑠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109,90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10,125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=10,85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6" name="TekstSylin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87638"/>
                <a:ext cx="3663182" cy="1109214"/>
              </a:xfrm>
              <a:prstGeom prst="rect">
                <a:avLst/>
              </a:prstGeom>
              <a:blipFill rotWithShape="0">
                <a:blip r:embed="rId5"/>
                <a:stretch>
                  <a:fillRect l="-2995" t="-10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0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Prisen på øl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Vi har funnet ut at prisen på øl må være 25 kr for hver boks, hvis det skal være like billig med øl som vin.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Så hvor mye koster Dahls pils på butikken?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92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Fasit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924094" cy="4525963"/>
          </a:xfrm>
        </p:spPr>
      </p:pic>
      <p:sp>
        <p:nvSpPr>
          <p:cNvPr id="5" name="TekstSylinder 4"/>
          <p:cNvSpPr txBox="1"/>
          <p:nvPr/>
        </p:nvSpPr>
        <p:spPr>
          <a:xfrm>
            <a:off x="5953926" y="1417638"/>
            <a:ext cx="2866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Fasit: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Alkoholen i øl er noe</a:t>
            </a:r>
            <a:r>
              <a:rPr lang="nb-NO" b="1" dirty="0" smtClean="0"/>
              <a:t> dyrere </a:t>
            </a:r>
            <a:r>
              <a:rPr lang="nb-NO" dirty="0" smtClean="0"/>
              <a:t>enn i vin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14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Avsluttende helsetips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Alkohol er et svært skadelig rusmiddel, og det anbefales å holde seg unna.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Spesielt viktig er dette for elever under 18år, siden hjernen fortsatt er i kraftig utvikling.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73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Hvilket alternativ har mest alkohol?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Hvilket alternativ har mest alkohol?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" y="1714500"/>
            <a:ext cx="4783344" cy="51435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4860032" y="1700808"/>
            <a:ext cx="428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Hva trenger vi å vite for å regne ut dette?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20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Hvilket alternativ har mest alkohol?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" y="1714500"/>
            <a:ext cx="4783344" cy="51435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4860032" y="1700808"/>
            <a:ext cx="4283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Hva trenger vi å vite for å regne ut dette?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Volumet av de to alternativene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Alkoholstyrken på de to alternativene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08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Volum og alkoholstyrken til alternativene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4521686" cy="2808312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87" y="2276872"/>
            <a:ext cx="4550413" cy="2814605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39552" y="52292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Vinflasken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644008" y="52292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En boks øl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46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Mengden alkohol i vin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982308" cy="5400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Sylinder 9"/>
              <p:cNvSpPr txBox="1"/>
              <p:nvPr/>
            </p:nvSpPr>
            <p:spPr>
              <a:xfrm>
                <a:off x="4114800" y="2971800"/>
                <a:ext cx="4497000" cy="277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𝑉𝑜𝑙𝑢𝑚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𝑎𝑙𝑘𝑜h𝑜𝑙𝑝𝑟𝑜𝑠𝑒𝑛𝑡</m:t>
                      </m:r>
                    </m:oMath>
                  </m:oMathPara>
                </a14:m>
                <a:r>
                  <a:rPr lang="nb-NO" b="0" dirty="0" smtClean="0"/>
                  <a:t/>
                </a:r>
                <a:br>
                  <a:rPr lang="nb-NO" b="0" dirty="0" smtClean="0"/>
                </a:br>
                <a:endParaRPr lang="nb-NO" dirty="0"/>
              </a:p>
            </p:txBody>
          </p:sp>
        </mc:Choice>
        <mc:Fallback xmlns="">
          <p:sp>
            <p:nvSpPr>
              <p:cNvPr id="10" name="TekstSylin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4497000" cy="277064"/>
              </a:xfrm>
              <a:prstGeom prst="rect">
                <a:avLst/>
              </a:prstGeom>
              <a:blipFill rotWithShape="0">
                <a:blip r:embed="rId4"/>
                <a:stretch>
                  <a:fillRect l="-813" t="-4444" r="-813" b="-333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8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Mengden alkohol i vin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981743" cy="54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Sylinder 11"/>
              <p:cNvSpPr txBox="1"/>
              <p:nvPr/>
            </p:nvSpPr>
            <p:spPr>
              <a:xfrm>
                <a:off x="4114800" y="2971800"/>
                <a:ext cx="4449487" cy="801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𝑉𝑜𝑙𝑢𝑚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𝑎𝑙𝑘𝑜h𝑜𝑙𝑝𝑟𝑜𝑠𝑒𝑛𝑡</m:t>
                      </m:r>
                    </m:oMath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=75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13,5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=10,125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2" name="TekstSylinde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4449487" cy="801181"/>
              </a:xfrm>
              <a:prstGeom prst="rect">
                <a:avLst/>
              </a:prstGeom>
              <a:blipFill rotWithShape="0">
                <a:blip r:embed="rId4"/>
                <a:stretch>
                  <a:fillRect l="-1370" t="-1527" r="-137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7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Mengden alkohol i </a:t>
            </a:r>
            <a:r>
              <a:rPr lang="nb-NO" dirty="0" smtClean="0"/>
              <a:t>vin og øl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521686" cy="2808312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87" y="1550499"/>
            <a:ext cx="4550413" cy="2814605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25202" y="44734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Vin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521686" y="44734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Øl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Sylinder 7"/>
              <p:cNvSpPr txBox="1"/>
              <p:nvPr/>
            </p:nvSpPr>
            <p:spPr>
              <a:xfrm>
                <a:off x="25202" y="4834518"/>
                <a:ext cx="4449487" cy="801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𝑉𝑜𝑙𝑢𝑚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𝑎𝑙𝑘𝑜h𝑜𝑙𝑝𝑟𝑜𝑠𝑒𝑛𝑡</m:t>
                      </m:r>
                    </m:oMath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=75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13,5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=10,125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8" name="TekstSylin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2" y="4834518"/>
                <a:ext cx="4449487" cy="801181"/>
              </a:xfrm>
              <a:prstGeom prst="rect">
                <a:avLst/>
              </a:prstGeom>
              <a:blipFill rotWithShape="0">
                <a:blip r:embed="rId5"/>
                <a:stretch>
                  <a:fillRect l="-1370" r="-137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Sylinder 9"/>
              <p:cNvSpPr txBox="1"/>
              <p:nvPr/>
            </p:nvSpPr>
            <p:spPr>
              <a:xfrm>
                <a:off x="4593587" y="4834517"/>
                <a:ext cx="2381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???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0" name="TekstSylin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587" y="4834517"/>
                <a:ext cx="238161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615" t="-2174" r="-256" b="-3260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0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Mengden alkohol i </a:t>
            </a:r>
            <a:r>
              <a:rPr lang="nb-NO" dirty="0" smtClean="0"/>
              <a:t>vin og øl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521686" cy="2808312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87" y="1550499"/>
            <a:ext cx="4550413" cy="2814605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25202" y="44734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Vin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521686" y="44734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Øl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Sylinder 7"/>
              <p:cNvSpPr txBox="1"/>
              <p:nvPr/>
            </p:nvSpPr>
            <p:spPr>
              <a:xfrm>
                <a:off x="25202" y="4834518"/>
                <a:ext cx="4449487" cy="801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𝑉𝑜𝑙𝑢𝑚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𝑎𝑙𝑘𝑜h𝑜𝑙𝑝𝑟𝑜𝑠𝑒𝑛𝑡</m:t>
                      </m:r>
                    </m:oMath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=75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13,5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=10,125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8" name="TekstSylin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2" y="4834518"/>
                <a:ext cx="4449487" cy="801181"/>
              </a:xfrm>
              <a:prstGeom prst="rect">
                <a:avLst/>
              </a:prstGeom>
              <a:blipFill rotWithShape="0">
                <a:blip r:embed="rId5"/>
                <a:stretch>
                  <a:fillRect l="-1370" r="-137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Sylinder 9"/>
              <p:cNvSpPr txBox="1"/>
              <p:nvPr/>
            </p:nvSpPr>
            <p:spPr>
              <a:xfrm>
                <a:off x="4593587" y="4834517"/>
                <a:ext cx="4449487" cy="801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𝑉𝑜𝑙𝑢𝑚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𝑎𝑙𝑘𝑜h𝑜𝑙𝑝𝑟𝑜𝑠𝑒𝑛𝑡</m:t>
                      </m:r>
                    </m:oMath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𝑀𝑒𝑛𝑔𝑑𝑒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𝑎𝑙𝑘𝑜h𝑜𝑙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=4⋅50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4,6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=9,2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𝑐𝐿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0" name="TekstSylin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587" y="4834517"/>
                <a:ext cx="4449487" cy="801181"/>
              </a:xfrm>
              <a:prstGeom prst="rect">
                <a:avLst/>
              </a:prstGeom>
              <a:blipFill rotWithShape="0">
                <a:blip r:embed="rId6"/>
                <a:stretch>
                  <a:fillRect l="-2469" r="-41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9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500</Words>
  <Application>Microsoft Office PowerPoint</Application>
  <PresentationFormat>Skjermfremvisning (4:3)</PresentationFormat>
  <Paragraphs>99</Paragraphs>
  <Slides>19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Office-tema</vt:lpstr>
      <vt:lpstr>Hvilket alternativ har mest alkohol?</vt:lpstr>
      <vt:lpstr>Hvilket alternativ har mest alkohol?</vt:lpstr>
      <vt:lpstr>Hvilket alternativ har mest alkohol?</vt:lpstr>
      <vt:lpstr>Hvilket alternativ har mest alkohol?</vt:lpstr>
      <vt:lpstr>Volum og alkoholstyrken til alternativene</vt:lpstr>
      <vt:lpstr>Mengden alkohol i vin</vt:lpstr>
      <vt:lpstr>Mengden alkohol i vin</vt:lpstr>
      <vt:lpstr>Mengden alkohol i vin og øl</vt:lpstr>
      <vt:lpstr>Mengden alkohol i vin og øl</vt:lpstr>
      <vt:lpstr>Hva må en boks øl koste for at alkoholen i vin og øl er like dyr?</vt:lpstr>
      <vt:lpstr>Hva må en boks øl koste for at alkoholen i vin og øl er like dyr?</vt:lpstr>
      <vt:lpstr>Hva må en boks øl koste for at alkoholen i vin og øl er like dyr?</vt:lpstr>
      <vt:lpstr>Hva må en boks øl koste for at alkoholen i vin og øl er like dyr?</vt:lpstr>
      <vt:lpstr>Hva må en boks øl koste for at alkoholen i vin og øl er like dyr?</vt:lpstr>
      <vt:lpstr>Hva må en boks øl koste for at alkoholen i vin og øl er like dyr?</vt:lpstr>
      <vt:lpstr>Hva må en boks øl koste for at alkoholen i vin og øl er like dyr?</vt:lpstr>
      <vt:lpstr>Prisen på øl</vt:lpstr>
      <vt:lpstr>Fasit</vt:lpstr>
      <vt:lpstr>Avsluttende helsetips</vt:lpstr>
    </vt:vector>
  </TitlesOfParts>
  <Company>Utdanningsetaten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 mange prosent avslag?</dc:title>
  <dc:creator>Vegard Aleksander Amundsen Kjøsnes</dc:creator>
  <cp:lastModifiedBy>Vegard Aleksander Amundsen Kjøsnes</cp:lastModifiedBy>
  <cp:revision>32</cp:revision>
  <dcterms:created xsi:type="dcterms:W3CDTF">2015-05-22T07:54:11Z</dcterms:created>
  <dcterms:modified xsi:type="dcterms:W3CDTF">2015-12-14T06:57:01Z</dcterms:modified>
</cp:coreProperties>
</file>